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6" r:id="rId2"/>
    <p:sldId id="264" r:id="rId3"/>
    <p:sldId id="259" r:id="rId4"/>
    <p:sldId id="257" r:id="rId5"/>
    <p:sldId id="258" r:id="rId6"/>
    <p:sldId id="317" r:id="rId7"/>
    <p:sldId id="260" r:id="rId8"/>
    <p:sldId id="312" r:id="rId9"/>
    <p:sldId id="276" r:id="rId10"/>
    <p:sldId id="269" r:id="rId11"/>
    <p:sldId id="270" r:id="rId12"/>
    <p:sldId id="263" r:id="rId13"/>
    <p:sldId id="315" r:id="rId14"/>
    <p:sldId id="321" r:id="rId15"/>
    <p:sldId id="325" r:id="rId16"/>
    <p:sldId id="326" r:id="rId17"/>
    <p:sldId id="322" r:id="rId18"/>
    <p:sldId id="323" r:id="rId19"/>
    <p:sldId id="324" r:id="rId20"/>
    <p:sldId id="266" r:id="rId21"/>
    <p:sldId id="285" r:id="rId22"/>
    <p:sldId id="278" r:id="rId23"/>
    <p:sldId id="277" r:id="rId24"/>
    <p:sldId id="267" r:id="rId25"/>
    <p:sldId id="279" r:id="rId26"/>
    <p:sldId id="284" r:id="rId27"/>
    <p:sldId id="286" r:id="rId28"/>
    <p:sldId id="283" r:id="rId29"/>
    <p:sldId id="316" r:id="rId30"/>
    <p:sldId id="261" r:id="rId31"/>
    <p:sldId id="262" r:id="rId32"/>
    <p:sldId id="294" r:id="rId33"/>
    <p:sldId id="273" r:id="rId34"/>
    <p:sldId id="265" r:id="rId35"/>
    <p:sldId id="298" r:id="rId36"/>
    <p:sldId id="299" r:id="rId37"/>
    <p:sldId id="314" r:id="rId38"/>
    <p:sldId id="303" r:id="rId39"/>
    <p:sldId id="302" r:id="rId40"/>
    <p:sldId id="301" r:id="rId41"/>
    <p:sldId id="268" r:id="rId42"/>
    <p:sldId id="274" r:id="rId43"/>
    <p:sldId id="320" r:id="rId44"/>
    <p:sldId id="271" r:id="rId45"/>
    <p:sldId id="308" r:id="rId46"/>
    <p:sldId id="272" r:id="rId47"/>
    <p:sldId id="280" r:id="rId48"/>
    <p:sldId id="292" r:id="rId49"/>
    <p:sldId id="297" r:id="rId50"/>
    <p:sldId id="295" r:id="rId51"/>
    <p:sldId id="293" r:id="rId52"/>
    <p:sldId id="304" r:id="rId53"/>
    <p:sldId id="305" r:id="rId54"/>
    <p:sldId id="306" r:id="rId55"/>
    <p:sldId id="313" r:id="rId56"/>
    <p:sldId id="281" r:id="rId57"/>
    <p:sldId id="287" r:id="rId58"/>
    <p:sldId id="307" r:id="rId59"/>
    <p:sldId id="288" r:id="rId60"/>
    <p:sldId id="309" r:id="rId61"/>
    <p:sldId id="282" r:id="rId62"/>
    <p:sldId id="289" r:id="rId63"/>
    <p:sldId id="290" r:id="rId64"/>
    <p:sldId id="310" r:id="rId65"/>
    <p:sldId id="318" r:id="rId66"/>
    <p:sldId id="319" r:id="rId67"/>
    <p:sldId id="296" r:id="rId68"/>
    <p:sldId id="275" r:id="rId6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</p:showPr>
  <p:clrMru>
    <a:srgbClr val="A7CDB3"/>
    <a:srgbClr val="BEDA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48"/>
    </p:cViewPr>
  </p:sorterViewPr>
  <p:notesViewPr>
    <p:cSldViewPr>
      <p:cViewPr varScale="1">
        <p:scale>
          <a:sx n="59" d="100"/>
          <a:sy n="59" d="100"/>
        </p:scale>
        <p:origin x="-276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FDD3C-445F-4408-B1B7-17E41517215E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44F5A-37B0-490D-A368-21D2698BC1E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65009-38E4-492A-AEEE-21B79A05AA72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2FFE8-09C5-4AF8-82D2-FB5CB7741D8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2FFE8-09C5-4AF8-82D2-FB5CB7741D85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2FFE8-09C5-4AF8-82D2-FB5CB7741D85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392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2D7203-4D75-4024-A107-17AA6032FE01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730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F5BE0D-674D-46E9-8CB5-147E63FBBDAC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5565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A3A9F3-0862-4DB4-A6D1-69C36995C6F9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2902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1B96C9-531E-46FB-AE89-3888199E5678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6077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C643AB-788B-4C5F-B3D2-94721A238184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AC59F-E42E-4B80-B3D6-DC07B1D64F69}" type="datetimeFigureOut">
              <a:rPr lang="it-IT" smtClean="0"/>
              <a:pPr/>
              <a:t>31/03/2019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E500-9F6C-42BB-9A78-F67BF071570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 descr="immagine libro pret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0"/>
            <a:ext cx="7183268" cy="6560955"/>
          </a:xfrm>
          <a:prstGeom prst="rect">
            <a:avLst/>
          </a:prstGeom>
          <a:effectLst>
            <a:outerShdw blurRad="546100" dist="38100" sx="106000" sy="1060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IMG_0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" y="71414"/>
            <a:ext cx="9171428" cy="666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25.jpg"/>
          <p:cNvPicPr>
            <a:picLocks noGrp="1" noChangeAspect="1"/>
          </p:cNvPicPr>
          <p:nvPr>
            <p:ph idx="1"/>
          </p:nvPr>
        </p:nvPicPr>
        <p:blipFill>
          <a:blip r:embed="rId2"/>
          <a:srcRect l="7161" r="2292"/>
          <a:stretch>
            <a:fillRect/>
          </a:stretch>
        </p:blipFill>
        <p:spPr>
          <a:xfrm rot="16200000">
            <a:off x="-293618" y="79248"/>
            <a:ext cx="6572271" cy="527071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4200000">
              <a:rot lat="486000" lon="20400000" rev="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8000" i="1" dirty="0" smtClean="0">
                <a:latin typeface="Freestyle Script" pitchFamily="66" charset="0"/>
              </a:rPr>
              <a:t>A mia figlia Mimosa </a:t>
            </a:r>
            <a:br>
              <a:rPr lang="it-IT" sz="8000" i="1" dirty="0" smtClean="0">
                <a:latin typeface="Freestyle Script" pitchFamily="66" charset="0"/>
              </a:rPr>
            </a:br>
            <a:r>
              <a:rPr lang="it-IT" sz="8000" i="1" dirty="0" smtClean="0">
                <a:latin typeface="Freestyle Script" pitchFamily="66" charset="0"/>
              </a:rPr>
              <a:t>e a Renzo </a:t>
            </a:r>
            <a:r>
              <a:rPr lang="it-IT" sz="8000" i="1" dirty="0" err="1" smtClean="0">
                <a:latin typeface="Freestyle Script" pitchFamily="66" charset="0"/>
              </a:rPr>
              <a:t>Vavassori</a:t>
            </a:r>
            <a:endParaRPr lang="it-IT" sz="8000" i="1" dirty="0">
              <a:latin typeface="Freestyle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IMG_0006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9146"/>
            <a:ext cx="9108000" cy="687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5305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 contrast="30000"/>
          </a:blip>
          <a:stretch>
            <a:fillRect/>
          </a:stretch>
        </p:blipFill>
        <p:spPr>
          <a:xfrm>
            <a:off x="-285784" y="186061"/>
            <a:ext cx="9376418" cy="3743005"/>
          </a:xfrm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428596" y="428604"/>
            <a:ext cx="3071834" cy="15716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Nuovo documento 2019-03-23 16.46.12_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8505" y="71414"/>
            <a:ext cx="5315527" cy="6428526"/>
          </a:xfrm>
          <a:effectLst>
            <a:outerShdw blurRad="381000" dist="38100" dir="8100000" sx="106000" sy="106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Rettangolo 5"/>
          <p:cNvSpPr/>
          <p:nvPr/>
        </p:nvSpPr>
        <p:spPr>
          <a:xfrm>
            <a:off x="0" y="1285860"/>
            <a:ext cx="3857620" cy="3429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solidFill>
                  <a:schemeClr val="tx1"/>
                </a:solidFill>
              </a:rPr>
              <a:t>Bergamo, sfilata della XIV Legione MVSM “Garibaldina”</a:t>
            </a:r>
          </a:p>
          <a:p>
            <a:pPr algn="ctr"/>
            <a:r>
              <a:rPr lang="it-IT" sz="3200" dirty="0" smtClean="0">
                <a:solidFill>
                  <a:schemeClr val="tx1"/>
                </a:solidFill>
              </a:rPr>
              <a:t>Al centro don Giovanni </a:t>
            </a:r>
            <a:r>
              <a:rPr lang="it-IT" sz="3200" dirty="0" err="1" smtClean="0">
                <a:solidFill>
                  <a:schemeClr val="tx1"/>
                </a:solidFill>
              </a:rPr>
              <a:t>Antonietti</a:t>
            </a:r>
            <a:r>
              <a:rPr lang="it-IT" sz="3200" dirty="0" smtClean="0">
                <a:solidFill>
                  <a:schemeClr val="tx1"/>
                </a:solidFill>
              </a:rPr>
              <a:t>, cappellano della legione</a:t>
            </a:r>
            <a:endParaRPr lang="it-IT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19_185005.jpg"/>
          <p:cNvPicPr>
            <a:picLocks noGrp="1" noChangeAspect="1"/>
          </p:cNvPicPr>
          <p:nvPr>
            <p:ph idx="1"/>
          </p:nvPr>
        </p:nvPicPr>
        <p:blipFill>
          <a:blip r:embed="rId2"/>
          <a:srcRect l="5128" t="1611" r="3846" b="4186"/>
          <a:stretch>
            <a:fillRect/>
          </a:stretch>
        </p:blipFill>
        <p:spPr>
          <a:xfrm>
            <a:off x="714348" y="142852"/>
            <a:ext cx="5072098" cy="6429420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37.jp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-462990" y="820124"/>
            <a:ext cx="5880507" cy="4525963"/>
          </a:xfrm>
          <a:effectLst>
            <a:outerShdw blurRad="317500" dist="38100" dir="2700000" sx="107000" sy="107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4786314" y="3143248"/>
            <a:ext cx="4357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Luigi Maria Marelli (1858 -1936)</a:t>
            </a:r>
            <a:br>
              <a:rPr lang="it-IT" sz="3600" dirty="0" smtClean="0"/>
            </a:br>
            <a:r>
              <a:rPr lang="it-IT" sz="3600" dirty="0" smtClean="0"/>
              <a:t> Vescovo di Bergamo </a:t>
            </a:r>
            <a:br>
              <a:rPr lang="it-IT" sz="3600" dirty="0" smtClean="0"/>
            </a:br>
            <a:r>
              <a:rPr lang="it-IT" sz="3600" dirty="0" smtClean="0"/>
              <a:t>dal 1915 al 1934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Segnaposto contenuto 3" descr="Nuovo documento 2019-03-23 16.46.12_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-684536" y="1470300"/>
            <a:ext cx="6012480" cy="4643468"/>
          </a:xfrm>
          <a:effectLst>
            <a:outerShdw blurRad="317500" dist="38100" dir="18900000" sx="108000" sy="108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4214810" y="571480"/>
            <a:ext cx="5143536" cy="321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dirty="0" smtClean="0"/>
              <a:t>Adriano </a:t>
            </a:r>
            <a:r>
              <a:rPr lang="it-IT" sz="4000" dirty="0" err="1" smtClean="0"/>
              <a:t>Bernareggi</a:t>
            </a:r>
            <a:r>
              <a:rPr lang="it-IT" sz="4000" dirty="0" smtClean="0"/>
              <a:t> (</a:t>
            </a:r>
            <a:r>
              <a:rPr lang="it-IT" sz="3600" dirty="0" smtClean="0"/>
              <a:t>1884 -1953</a:t>
            </a:r>
            <a:r>
              <a:rPr lang="it-IT" sz="3600" dirty="0" smtClean="0"/>
              <a:t>)</a:t>
            </a: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>vescovo di Bergamo </a:t>
            </a:r>
            <a:br>
              <a:rPr lang="it-IT" sz="4000" dirty="0" smtClean="0"/>
            </a:br>
            <a:r>
              <a:rPr lang="it-IT" sz="4000" dirty="0" smtClean="0"/>
              <a:t>dal </a:t>
            </a:r>
            <a:br>
              <a:rPr lang="it-IT" sz="4000" dirty="0" smtClean="0"/>
            </a:br>
            <a:r>
              <a:rPr lang="it-IT" sz="4000" dirty="0" smtClean="0"/>
              <a:t>1936 al 1953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1.jp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3028938" y="-648505"/>
            <a:ext cx="5361352" cy="6801191"/>
          </a:xfrm>
          <a:effectLst>
            <a:outerShdw blurRad="317500" dist="38100" dir="8100000" sx="107000" sy="107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571472" y="5572140"/>
            <a:ext cx="8072494" cy="1142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/>
              <a:t>Il Vescovo di Brescia Giacinto Tredici </a:t>
            </a:r>
            <a:br>
              <a:rPr lang="it-IT" sz="3600" dirty="0" smtClean="0"/>
            </a:br>
            <a:r>
              <a:rPr lang="it-IT" sz="3600" dirty="0" smtClean="0"/>
              <a:t>1880 1964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Nuovo documento 2019-03-23 16.46.12_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0530" y="0"/>
            <a:ext cx="4643470" cy="6754137"/>
          </a:xfrm>
          <a:effectLst>
            <a:outerShdw blurRad="317500" dist="38100" dir="10800000" sx="109000" sy="109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214314" y="2214554"/>
            <a:ext cx="4357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err="1" smtClean="0"/>
              <a:t>Ildefonso</a:t>
            </a:r>
            <a:r>
              <a:rPr lang="it-IT" sz="3600" dirty="0" smtClean="0"/>
              <a:t>  </a:t>
            </a:r>
            <a:r>
              <a:rPr lang="it-IT" sz="3600" dirty="0" err="1" smtClean="0"/>
              <a:t>Schuster</a:t>
            </a:r>
            <a:r>
              <a:rPr lang="it-IT" sz="3600" dirty="0" smtClean="0"/>
              <a:t> 1880-1954</a:t>
            </a:r>
            <a:br>
              <a:rPr lang="it-IT" sz="3600" dirty="0" smtClean="0"/>
            </a:br>
            <a:r>
              <a:rPr lang="it-IT" sz="3600" dirty="0" smtClean="0"/>
              <a:t>Arcivescovo di Milano dal 1929 alla morte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IMG_20190319_152425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20000"/>
          </a:blip>
          <a:srcRect l="15118" t="10717" r="26963" b="53279"/>
          <a:stretch>
            <a:fillRect/>
          </a:stretch>
        </p:blipFill>
        <p:spPr>
          <a:xfrm>
            <a:off x="-32" y="285728"/>
            <a:ext cx="7929618" cy="6572272"/>
          </a:xfrm>
          <a:effectLst>
            <a:outerShdw blurRad="76200" dir="18900000" sy="23000" kx="-1200000" algn="bl" rotWithShape="0">
              <a:schemeClr val="tx1">
                <a:lumMod val="85000"/>
                <a:alpha val="20000"/>
              </a:schemeClr>
            </a:outerShdw>
          </a:effectLst>
          <a:scene3d>
            <a:camera prst="perspectiveRelaxedModerately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G_20190329_084538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361156" y="2500306"/>
            <a:ext cx="8640000" cy="2058396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9_084639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lum contrast="20000"/>
          </a:blip>
          <a:stretch>
            <a:fillRect/>
          </a:stretch>
        </p:blipFill>
        <p:spPr>
          <a:xfrm>
            <a:off x="-142908" y="714356"/>
            <a:ext cx="9572001" cy="2201075"/>
          </a:xfrm>
        </p:spPr>
      </p:pic>
      <p:sp>
        <p:nvSpPr>
          <p:cNvPr id="6" name="Rettangolo 5"/>
          <p:cNvSpPr/>
          <p:nvPr/>
        </p:nvSpPr>
        <p:spPr>
          <a:xfrm>
            <a:off x="0" y="857232"/>
            <a:ext cx="2000232" cy="2000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642910" y="5000636"/>
            <a:ext cx="81439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Francesco </a:t>
            </a:r>
            <a:r>
              <a:rPr lang="it-IT" sz="3600" dirty="0" err="1" smtClean="0"/>
              <a:t>Carminati</a:t>
            </a:r>
            <a:r>
              <a:rPr lang="it-IT" sz="3600" dirty="0" smtClean="0"/>
              <a:t> </a:t>
            </a:r>
            <a:r>
              <a:rPr lang="it-IT" sz="3600" i="1" dirty="0" smtClean="0"/>
              <a:t>detto</a:t>
            </a:r>
            <a:r>
              <a:rPr lang="it-IT" sz="3600" dirty="0" smtClean="0"/>
              <a:t> Franco </a:t>
            </a:r>
            <a:br>
              <a:rPr lang="it-IT" sz="3600" dirty="0" smtClean="0"/>
            </a:br>
            <a:r>
              <a:rPr lang="it-IT" sz="3200" dirty="0" smtClean="0"/>
              <a:t>(Romano di Lombardia 1881 - Roma 1942)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9_1720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651" y="571480"/>
            <a:ext cx="8388533" cy="6072230"/>
          </a:xfrm>
          <a:effectLst>
            <a:outerShdw blurRad="3175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Segnaposto contenuto 3" descr="IMG_20190329_172040.jpg"/>
          <p:cNvPicPr>
            <a:picLocks noChangeAspect="1"/>
          </p:cNvPicPr>
          <p:nvPr/>
        </p:nvPicPr>
        <p:blipFill>
          <a:blip r:embed="rId3"/>
          <a:srcRect l="47283" t="70431" r="28872"/>
          <a:stretch>
            <a:fillRect/>
          </a:stretch>
        </p:blipFill>
        <p:spPr>
          <a:xfrm>
            <a:off x="0" y="0"/>
            <a:ext cx="3910332" cy="3509986"/>
          </a:xfrm>
          <a:prstGeom prst="rect">
            <a:avLst/>
          </a:prstGeom>
          <a:effectLst>
            <a:outerShdw blurRad="317500" dist="38100" sx="104000" sy="1040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Rettangolo 7"/>
          <p:cNvSpPr/>
          <p:nvPr/>
        </p:nvSpPr>
        <p:spPr>
          <a:xfrm>
            <a:off x="3929058" y="4857760"/>
            <a:ext cx="2071702" cy="1785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/>
          <p:cNvCxnSpPr/>
          <p:nvPr/>
        </p:nvCxnSpPr>
        <p:spPr>
          <a:xfrm rot="16200000" flipV="1">
            <a:off x="2607455" y="3536157"/>
            <a:ext cx="1928826" cy="1143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 descr="IMG_20190329_172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76823" cy="6572272"/>
          </a:xfrm>
          <a:prstGeom prst="rect">
            <a:avLst/>
          </a:prstGeom>
          <a:effectLst>
            <a:outerShdw blurRad="317500" dist="38100" sx="107000" sy="107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5072066" y="343895"/>
            <a:ext cx="42862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Don Franco </a:t>
            </a:r>
            <a:r>
              <a:rPr lang="it-IT" sz="3200" dirty="0" err="1" smtClean="0"/>
              <a:t>Carminati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2800" dirty="0" smtClean="0"/>
              <a:t>Romano </a:t>
            </a:r>
            <a:r>
              <a:rPr lang="it-IT" sz="2800" dirty="0" smtClean="0"/>
              <a:t>1881 Roma </a:t>
            </a:r>
            <a:r>
              <a:rPr lang="it-IT" sz="2800" dirty="0" smtClean="0"/>
              <a:t>1942</a:t>
            </a:r>
            <a:endParaRPr lang="it-IT" sz="2800" dirty="0" smtClean="0"/>
          </a:p>
          <a:p>
            <a:endParaRPr lang="it-IT" sz="3200" dirty="0" smtClean="0"/>
          </a:p>
          <a:p>
            <a:r>
              <a:rPr lang="it-IT" sz="3200" dirty="0" smtClean="0"/>
              <a:t>protagonista nell’organizzazione dei lavoratori </a:t>
            </a:r>
            <a:r>
              <a:rPr lang="it-IT" sz="3200" dirty="0" err="1" smtClean="0"/>
              <a:t>Bottonieri</a:t>
            </a:r>
            <a:r>
              <a:rPr lang="it-IT" sz="3200" dirty="0" smtClean="0"/>
              <a:t> e Agricoli a Grumello e in provincia di Bergamo, creando le basi culturali del futuro Sindacato Cattolico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9_085103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-204247" y="1928802"/>
            <a:ext cx="9644479" cy="3373811"/>
          </a:xfr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0" y="2357430"/>
            <a:ext cx="2143108" cy="22145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14282" y="357166"/>
            <a:ext cx="8572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Angelo </a:t>
            </a:r>
            <a:r>
              <a:rPr lang="it-IT" sz="3200" dirty="0" err="1" smtClean="0"/>
              <a:t>Alimonti</a:t>
            </a:r>
            <a:r>
              <a:rPr lang="it-IT" sz="3200" dirty="0" smtClean="0"/>
              <a:t> </a:t>
            </a:r>
            <a:br>
              <a:rPr lang="it-IT" sz="3200" dirty="0" smtClean="0"/>
            </a:br>
            <a:r>
              <a:rPr lang="it-IT" sz="3200" dirty="0" smtClean="0"/>
              <a:t>(Romano di Lombardia 1900 - </a:t>
            </a:r>
            <a:r>
              <a:rPr lang="it-IT" sz="3200" dirty="0" err="1" smtClean="0"/>
              <a:t>Celana</a:t>
            </a:r>
            <a:r>
              <a:rPr lang="it-IT" sz="3200" dirty="0" smtClean="0"/>
              <a:t> 1976)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9_08500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42844" y="0"/>
            <a:ext cx="8768582" cy="5650631"/>
          </a:xfrm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571472" y="557214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Giovanni Battista </a:t>
            </a:r>
            <a:r>
              <a:rPr lang="it-IT" sz="3200" dirty="0" err="1" smtClean="0"/>
              <a:t>Valsecchi</a:t>
            </a:r>
            <a:r>
              <a:rPr lang="it-IT" sz="3200" dirty="0" smtClean="0"/>
              <a:t> </a:t>
            </a:r>
            <a:br>
              <a:rPr lang="it-IT" sz="3200" dirty="0" smtClean="0"/>
            </a:br>
            <a:r>
              <a:rPr lang="it-IT" sz="2800" dirty="0" smtClean="0"/>
              <a:t>(Romano di Lombardia 1881 – </a:t>
            </a:r>
            <a:r>
              <a:rPr lang="it-IT" sz="2800" dirty="0" err="1" smtClean="0"/>
              <a:t>Sovere</a:t>
            </a:r>
            <a:r>
              <a:rPr lang="it-IT" sz="2800" dirty="0" smtClean="0"/>
              <a:t> 1961)</a:t>
            </a:r>
            <a:endParaRPr lang="it-IT" sz="2800" dirty="0"/>
          </a:p>
        </p:txBody>
      </p:sp>
      <p:sp>
        <p:nvSpPr>
          <p:cNvPr id="6" name="Rettangolo 5"/>
          <p:cNvSpPr/>
          <p:nvPr/>
        </p:nvSpPr>
        <p:spPr>
          <a:xfrm>
            <a:off x="214282" y="116726"/>
            <a:ext cx="278608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9_08515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0" y="172466"/>
            <a:ext cx="9144000" cy="3652180"/>
          </a:xfrm>
        </p:spPr>
      </p:pic>
      <p:pic>
        <p:nvPicPr>
          <p:cNvPr id="6" name="Immagine 5" descr="IMG_20190329_085136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0" y="3643314"/>
            <a:ext cx="9144000" cy="192680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7" name="CasellaDiTesto 6"/>
          <p:cNvSpPr txBox="1"/>
          <p:nvPr/>
        </p:nvSpPr>
        <p:spPr>
          <a:xfrm>
            <a:off x="357158" y="5643578"/>
            <a:ext cx="83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Giuseppe Radici 1871 - 1952</a:t>
            </a:r>
            <a:endParaRPr lang="it-IT" sz="3200" dirty="0"/>
          </a:p>
        </p:txBody>
      </p:sp>
      <p:sp>
        <p:nvSpPr>
          <p:cNvPr id="8" name="Rettangolo 7"/>
          <p:cNvSpPr/>
          <p:nvPr/>
        </p:nvSpPr>
        <p:spPr>
          <a:xfrm>
            <a:off x="214282" y="298791"/>
            <a:ext cx="328614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308478" y="-2406220"/>
            <a:ext cx="2376000" cy="9152232"/>
          </a:xfr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285720" y="4214818"/>
            <a:ext cx="8501122" cy="2071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/>
              <a:t>Don Matteo Alberti 1880 1947</a:t>
            </a:r>
          </a:p>
          <a:p>
            <a:pPr algn="ctr"/>
            <a:r>
              <a:rPr lang="it-IT" sz="3600" dirty="0" smtClean="0"/>
              <a:t>Parroco di Romano di Lombardia dal 1920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142844" y="1000108"/>
            <a:ext cx="2214578" cy="2000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Screenshot_20190325-102635_Chrom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1934" y="71414"/>
            <a:ext cx="4929222" cy="6602034"/>
          </a:xfrm>
          <a:prstGeom prst="rect">
            <a:avLst/>
          </a:prstGeom>
          <a:ln>
            <a:noFill/>
          </a:ln>
          <a:effectLst>
            <a:outerShdw blurRad="317500" dist="38100" dir="8100000" sx="109000" sy="109000" algn="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0" y="2143116"/>
            <a:ext cx="4000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Matteo Alberti 1880 – 1947 Parroco a Romano dal 1920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Nuovo documento 2019-03-23 16.46.12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75470" y="703709"/>
            <a:ext cx="2700000" cy="918000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1857356" y="2363924"/>
            <a:ext cx="5000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Don Matteo Alberti</a:t>
            </a:r>
            <a:endParaRPr lang="it-IT" sz="4000" dirty="0"/>
          </a:p>
        </p:txBody>
      </p:sp>
      <p:sp>
        <p:nvSpPr>
          <p:cNvPr id="6" name="Rettangolo 5"/>
          <p:cNvSpPr/>
          <p:nvPr/>
        </p:nvSpPr>
        <p:spPr>
          <a:xfrm>
            <a:off x="0" y="4071942"/>
            <a:ext cx="2000232" cy="1928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05-P1130870.JPG"/>
          <p:cNvPicPr>
            <a:picLocks noGrp="1"/>
          </p:cNvPicPr>
          <p:nvPr>
            <p:ph idx="1"/>
          </p:nvPr>
        </p:nvPicPr>
        <p:blipFill>
          <a:blip r:embed="rId2" cstate="print"/>
          <a:srcRect t="8572"/>
          <a:stretch>
            <a:fillRect/>
          </a:stretch>
        </p:blipFill>
        <p:spPr>
          <a:xfrm>
            <a:off x="37156" y="642918"/>
            <a:ext cx="9072000" cy="6095643"/>
          </a:xfrm>
        </p:spPr>
      </p:pic>
      <p:sp>
        <p:nvSpPr>
          <p:cNvPr id="5" name="CasellaDiTesto 4"/>
          <p:cNvSpPr txBox="1"/>
          <p:nvPr/>
        </p:nvSpPr>
        <p:spPr>
          <a:xfrm>
            <a:off x="0" y="0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Un cippo sul luogo dello scontro commemora i 4 patrioti romanesi caduti nell’evento di cui don Alberti fu protagonista.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Nuovo documento 2019-03-23 16.46.12_8.jpg"/>
          <p:cNvPicPr>
            <a:picLocks noGrp="1" noChangeAspect="1"/>
          </p:cNvPicPr>
          <p:nvPr>
            <p:ph idx="1"/>
          </p:nvPr>
        </p:nvPicPr>
        <p:blipFill>
          <a:blip r:embed="rId2"/>
          <a:srcRect t="5181" r="4656"/>
          <a:stretch>
            <a:fillRect/>
          </a:stretch>
        </p:blipFill>
        <p:spPr>
          <a:xfrm>
            <a:off x="-32" y="2928934"/>
            <a:ext cx="8786874" cy="3921897"/>
          </a:xfrm>
          <a:effectLst>
            <a:softEdge rad="63500"/>
          </a:effectLst>
        </p:spPr>
      </p:pic>
      <p:sp>
        <p:nvSpPr>
          <p:cNvPr id="5" name="Rettangolo 4"/>
          <p:cNvSpPr/>
          <p:nvPr/>
        </p:nvSpPr>
        <p:spPr>
          <a:xfrm>
            <a:off x="0" y="857232"/>
            <a:ext cx="914400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err="1" smtClean="0"/>
              <a:t>Vigilio</a:t>
            </a:r>
            <a:r>
              <a:rPr lang="it-IT" sz="4400" dirty="0" smtClean="0"/>
              <a:t> </a:t>
            </a:r>
            <a:r>
              <a:rPr lang="it-IT" sz="4400" dirty="0" err="1" smtClean="0"/>
              <a:t>Teani</a:t>
            </a:r>
            <a:r>
              <a:rPr lang="it-IT" sz="4400" dirty="0" smtClean="0"/>
              <a:t> </a:t>
            </a:r>
            <a:r>
              <a:rPr lang="it-IT" sz="4000" dirty="0" smtClean="0"/>
              <a:t>1891 1966</a:t>
            </a:r>
          </a:p>
          <a:p>
            <a:pPr algn="ctr"/>
            <a:r>
              <a:rPr lang="it-IT" sz="4000" dirty="0" smtClean="0"/>
              <a:t>Coadiutore parrocchiale </a:t>
            </a:r>
            <a:br>
              <a:rPr lang="it-IT" sz="4000" dirty="0" smtClean="0"/>
            </a:br>
            <a:r>
              <a:rPr lang="it-IT" sz="4000" dirty="0" smtClean="0"/>
              <a:t>a Romano di Lombardia</a:t>
            </a:r>
            <a:endParaRPr lang="it-IT" sz="4000" dirty="0"/>
          </a:p>
        </p:txBody>
      </p:sp>
      <p:sp>
        <p:nvSpPr>
          <p:cNvPr id="6" name="Rettangolo 5"/>
          <p:cNvSpPr/>
          <p:nvPr/>
        </p:nvSpPr>
        <p:spPr>
          <a:xfrm>
            <a:off x="214282" y="3786190"/>
            <a:ext cx="2071702" cy="2071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428596" y="3000372"/>
            <a:ext cx="2071702" cy="6429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774144" y="-2226508"/>
            <a:ext cx="3672000" cy="9067776"/>
          </a:xfr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0" y="642918"/>
            <a:ext cx="1928794" cy="1928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786182" y="2428868"/>
            <a:ext cx="2500330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357158" y="4286256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dirty="0" smtClean="0"/>
              <a:t>Andrea Bertocchi 1904 – 1967, Vicario titolare a Romano di Lombardia dal 1936</a:t>
            </a:r>
          </a:p>
          <a:p>
            <a:r>
              <a:rPr lang="it-IT" sz="3000" dirty="0" smtClean="0"/>
              <a:t>Battista </a:t>
            </a:r>
            <a:r>
              <a:rPr lang="it-IT" sz="3000" dirty="0" err="1" smtClean="0"/>
              <a:t>Ziliotto</a:t>
            </a:r>
            <a:r>
              <a:rPr lang="it-IT" sz="3000" dirty="0" smtClean="0"/>
              <a:t> 1911 1976, direttore dell’ Oratorio dal 1939</a:t>
            </a:r>
            <a:endParaRPr lang="it-IT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0045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40000"/>
          </a:blip>
          <a:srcRect t="27780" b="28025"/>
          <a:stretch>
            <a:fillRect/>
          </a:stretch>
        </p:blipFill>
        <p:spPr>
          <a:xfrm>
            <a:off x="285720" y="214290"/>
            <a:ext cx="8784000" cy="5176158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Rettangolo 4"/>
          <p:cNvSpPr/>
          <p:nvPr/>
        </p:nvSpPr>
        <p:spPr>
          <a:xfrm>
            <a:off x="428596" y="857232"/>
            <a:ext cx="1857388" cy="21431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14282" y="5357826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Giacomo </a:t>
            </a:r>
            <a:r>
              <a:rPr lang="it-IT" sz="3200" dirty="0" err="1" smtClean="0"/>
              <a:t>Maggioni</a:t>
            </a:r>
            <a:r>
              <a:rPr lang="it-IT" sz="3200" dirty="0" smtClean="0"/>
              <a:t> 1889 – 1972  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smtClean="0"/>
              <a:t>Parroco </a:t>
            </a:r>
            <a:r>
              <a:rPr lang="it-IT" sz="3200" dirty="0" smtClean="0"/>
              <a:t>a Romano di Lombardia dal 1948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shot_20190325-102701_Chrome.jpg"/>
          <p:cNvPicPr>
            <a:picLocks noGrp="1" noChangeAspect="1"/>
          </p:cNvPicPr>
          <p:nvPr>
            <p:ph idx="1"/>
          </p:nvPr>
        </p:nvPicPr>
        <p:blipFill>
          <a:blip r:embed="rId2"/>
          <a:srcRect l="1697" t="1175"/>
          <a:stretch>
            <a:fillRect/>
          </a:stretch>
        </p:blipFill>
        <p:spPr>
          <a:xfrm>
            <a:off x="285720" y="571480"/>
            <a:ext cx="4139258" cy="6007534"/>
          </a:xfrm>
          <a:prstGeom prst="rect">
            <a:avLst/>
          </a:prstGeom>
          <a:ln>
            <a:noFill/>
          </a:ln>
          <a:effectLst>
            <a:outerShdw blurRad="317500" dist="38100" dir="18900000" sx="108000" sy="108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4500562" y="1928802"/>
            <a:ext cx="49292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Don Giacomo </a:t>
            </a:r>
            <a:r>
              <a:rPr lang="it-IT" sz="3600" dirty="0" err="1" smtClean="0"/>
              <a:t>Maggioni</a:t>
            </a:r>
            <a:r>
              <a:rPr lang="it-IT" sz="3600" dirty="0" smtClean="0"/>
              <a:t>, </a:t>
            </a:r>
            <a:r>
              <a:rPr lang="it-IT" sz="3200" dirty="0" smtClean="0"/>
              <a:t>1889 1972</a:t>
            </a:r>
            <a:r>
              <a:rPr lang="it-IT" sz="3600" dirty="0" smtClean="0"/>
              <a:t>,  </a:t>
            </a:r>
            <a:br>
              <a:rPr lang="it-IT" sz="3600" dirty="0" smtClean="0"/>
            </a:br>
            <a:r>
              <a:rPr lang="it-IT" sz="3600" dirty="0" smtClean="0"/>
              <a:t>Parroco a Romano </a:t>
            </a:r>
            <a:br>
              <a:rPr lang="it-IT" sz="3600" dirty="0" smtClean="0"/>
            </a:br>
            <a:r>
              <a:rPr lang="it-IT" sz="3600" dirty="0" smtClean="0"/>
              <a:t>dal 1948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24.jpg"/>
          <p:cNvPicPr>
            <a:picLocks noGrp="1" noChangeAspect="1"/>
          </p:cNvPicPr>
          <p:nvPr>
            <p:ph idx="1"/>
          </p:nvPr>
        </p:nvPicPr>
        <p:blipFill>
          <a:blip r:embed="rId2"/>
          <a:srcRect l="5273"/>
          <a:stretch>
            <a:fillRect/>
          </a:stretch>
        </p:blipFill>
        <p:spPr>
          <a:xfrm rot="16200000">
            <a:off x="3253895" y="-2468101"/>
            <a:ext cx="2566576" cy="9074366"/>
          </a:xfr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142844" y="1071546"/>
            <a:ext cx="2071702" cy="21431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714348" y="4000504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Giovanni Astori 1899 - 1966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IMG_20190325_143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529" r="2353" b="7506"/>
          <a:stretch>
            <a:fillRect/>
          </a:stretch>
        </p:blipFill>
        <p:spPr>
          <a:xfrm>
            <a:off x="214282" y="0"/>
            <a:ext cx="5715040" cy="7102994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Immagine 6" descr="IMG_20190325_143222.jpg"/>
          <p:cNvPicPr>
            <a:picLocks noChangeAspect="1"/>
          </p:cNvPicPr>
          <p:nvPr/>
        </p:nvPicPr>
        <p:blipFill>
          <a:blip r:embed="rId3"/>
          <a:srcRect l="46987" t="38542" r="33545" b="52414"/>
          <a:stretch>
            <a:fillRect/>
          </a:stretch>
        </p:blipFill>
        <p:spPr>
          <a:xfrm>
            <a:off x="4037076" y="2928934"/>
            <a:ext cx="5106924" cy="3000396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928926" y="3214686"/>
            <a:ext cx="1071570" cy="785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/>
          <p:cNvCxnSpPr/>
          <p:nvPr/>
        </p:nvCxnSpPr>
        <p:spPr>
          <a:xfrm>
            <a:off x="3929058" y="3857628"/>
            <a:ext cx="785818" cy="14287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500042"/>
            <a:ext cx="3518398" cy="6106727"/>
          </a:xfrm>
          <a:effectLst>
            <a:outerShdw blurRad="317500" dist="38100" dir="18900000" sx="109000" sy="109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Rettangolo 5"/>
          <p:cNvSpPr/>
          <p:nvPr/>
        </p:nvSpPr>
        <p:spPr>
          <a:xfrm>
            <a:off x="4429124" y="4786322"/>
            <a:ext cx="4071966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/>
              <a:t>Don Antonio Milesi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Nuovo documento 2019-03-23 16.46.12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28"/>
            <a:ext cx="9144000" cy="513057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ttangolo 4"/>
          <p:cNvSpPr/>
          <p:nvPr/>
        </p:nvSpPr>
        <p:spPr>
          <a:xfrm>
            <a:off x="285720" y="5500702"/>
            <a:ext cx="8429684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/>
              <a:t>Don Antonio Milesi 1914 - 1988</a:t>
            </a:r>
          </a:p>
          <a:p>
            <a:pPr algn="ctr"/>
            <a:endParaRPr lang="it-IT" dirty="0" smtClean="0"/>
          </a:p>
          <a:p>
            <a:pPr algn="ctr"/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71438" y="428604"/>
            <a:ext cx="1928794" cy="2000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4" name="Segnaposto contenuto 3" descr="IMG_0014.jpg"/>
          <p:cNvPicPr>
            <a:picLocks noGrp="1" noChangeAspect="1"/>
          </p:cNvPicPr>
          <p:nvPr>
            <p:ph idx="1"/>
          </p:nvPr>
        </p:nvPicPr>
        <p:blipFill>
          <a:blip r:embed="rId3"/>
          <a:srcRect l="1702" t="2108" r="4924" b="16210"/>
          <a:stretch>
            <a:fillRect/>
          </a:stretch>
        </p:blipFill>
        <p:spPr>
          <a:xfrm rot="21540000">
            <a:off x="-158183" y="2409"/>
            <a:ext cx="4356000" cy="6474082"/>
          </a:xfrm>
          <a:effectLst>
            <a:outerShdw blurRad="317500" dist="38100" dir="2700000" sx="109000" sy="109000" algn="t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28676" name="CasellaDiTesto 4"/>
          <p:cNvSpPr txBox="1">
            <a:spLocks noChangeArrowheads="1"/>
          </p:cNvSpPr>
          <p:nvPr/>
        </p:nvSpPr>
        <p:spPr bwMode="auto">
          <a:xfrm>
            <a:off x="4143407" y="1357298"/>
            <a:ext cx="528637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dirty="0">
                <a:latin typeface="Calibri" pitchFamily="34" charset="0"/>
              </a:rPr>
              <a:t>Don Antonio Milesi “Dami</a:t>
            </a:r>
            <a:r>
              <a:rPr lang="it-IT" sz="3200" dirty="0" smtClean="0">
                <a:latin typeface="Calibri" pitchFamily="34" charset="0"/>
              </a:rPr>
              <a:t>” </a:t>
            </a:r>
            <a:r>
              <a:rPr lang="it-IT" sz="3200" dirty="0">
                <a:latin typeface="Calibri" pitchFamily="34" charset="0"/>
              </a:rPr>
              <a:t>comandante della </a:t>
            </a:r>
            <a:r>
              <a:rPr lang="it-IT" sz="3200" dirty="0" smtClean="0">
                <a:latin typeface="Calibri" pitchFamily="34" charset="0"/>
              </a:rPr>
              <a:t/>
            </a:r>
            <a:br>
              <a:rPr lang="it-IT" sz="3200" dirty="0" smtClean="0">
                <a:latin typeface="Calibri" pitchFamily="34" charset="0"/>
              </a:rPr>
            </a:br>
            <a:r>
              <a:rPr lang="it-IT" sz="3200" dirty="0" smtClean="0">
                <a:latin typeface="Calibri" pitchFamily="34" charset="0"/>
              </a:rPr>
              <a:t>formazione </a:t>
            </a:r>
            <a:r>
              <a:rPr lang="it-IT" sz="3200" dirty="0">
                <a:latin typeface="Calibri" pitchFamily="34" charset="0"/>
              </a:rPr>
              <a:t>Fiamme Verdi “</a:t>
            </a:r>
            <a:r>
              <a:rPr lang="it-IT" sz="3200" dirty="0" err="1">
                <a:latin typeface="Calibri" pitchFamily="34" charset="0"/>
              </a:rPr>
              <a:t>Valbrembo</a:t>
            </a:r>
            <a:r>
              <a:rPr lang="it-IT" sz="3200" dirty="0">
                <a:latin typeface="Calibri" pitchFamily="34" charset="0"/>
              </a:rPr>
              <a:t>”</a:t>
            </a:r>
          </a:p>
        </p:txBody>
      </p:sp>
    </p:spTree>
  </p:cSld>
  <p:clrMapOvr>
    <a:masterClrMapping/>
  </p:clrMapOvr>
  <p:transition advTm="14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595182" y="-1595105"/>
            <a:ext cx="3822890" cy="9013316"/>
          </a:xfr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357158" y="4929198"/>
            <a:ext cx="8572560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dirty="0" smtClean="0"/>
              <a:t>Antonio </a:t>
            </a:r>
            <a:r>
              <a:rPr lang="it-IT" sz="4000" dirty="0" err="1" smtClean="0"/>
              <a:t>Seghezzi</a:t>
            </a:r>
            <a:r>
              <a:rPr lang="it-IT" sz="4000" dirty="0" smtClean="0"/>
              <a:t> 1906 1945</a:t>
            </a:r>
            <a:endParaRPr lang="it-IT" sz="4000" dirty="0"/>
          </a:p>
        </p:txBody>
      </p:sp>
      <p:sp>
        <p:nvSpPr>
          <p:cNvPr id="6" name="Rettangolo 5"/>
          <p:cNvSpPr/>
          <p:nvPr/>
        </p:nvSpPr>
        <p:spPr>
          <a:xfrm>
            <a:off x="135087" y="1142984"/>
            <a:ext cx="1928826" cy="2000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5.jp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43306" y="41886"/>
            <a:ext cx="5387978" cy="6673262"/>
          </a:xfrm>
          <a:effectLst>
            <a:outerShdw blurRad="317500" dist="38100" dir="10800000" sx="108000" sy="108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0" y="1285860"/>
            <a:ext cx="3714744" cy="2000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/>
              <a:t>Don </a:t>
            </a:r>
            <a:r>
              <a:rPr lang="it-IT" sz="4400" dirty="0" err="1" smtClean="0"/>
              <a:t>Seghezzi</a:t>
            </a:r>
            <a:r>
              <a:rPr lang="it-IT" sz="4400" dirty="0" smtClean="0"/>
              <a:t> tra i suoi ragazzi</a:t>
            </a:r>
            <a:endParaRPr lang="it-I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eghezzi 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08000" cy="6858000"/>
          </a:xfr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 descr="seghezzi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125972"/>
          </a:xfrm>
          <a:prstGeom prst="rect">
            <a:avLst/>
          </a:prstGeom>
        </p:spPr>
      </p:pic>
      <p:pic>
        <p:nvPicPr>
          <p:cNvPr id="4" name="Segnaposto contenuto 3" descr="seghezzi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39" y="1928802"/>
            <a:ext cx="9268969" cy="5268931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44536.jpg"/>
          <p:cNvPicPr>
            <a:picLocks noGrp="1" noChangeAspect="1"/>
          </p:cNvPicPr>
          <p:nvPr>
            <p:ph idx="1"/>
          </p:nvPr>
        </p:nvPicPr>
        <p:blipFill>
          <a:blip r:embed="rId2"/>
          <a:srcRect l="2646" t="3625" r="4249"/>
          <a:stretch>
            <a:fillRect/>
          </a:stretch>
        </p:blipFill>
        <p:spPr>
          <a:xfrm>
            <a:off x="1571604" y="123022"/>
            <a:ext cx="8215338" cy="7020754"/>
          </a:xfrm>
          <a:scene3d>
            <a:camera prst="perspectiveHeroicExtremeRightFacing">
              <a:rot lat="487347" lon="20400000" rev="174516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4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14290"/>
            <a:ext cx="8905609" cy="5911873"/>
          </a:xfrm>
          <a:effectLst>
            <a:softEdge rad="127000"/>
          </a:effectLst>
        </p:spPr>
      </p:pic>
      <p:sp>
        <p:nvSpPr>
          <p:cNvPr id="5" name="CasellaDiTesto 4"/>
          <p:cNvSpPr txBox="1"/>
          <p:nvPr/>
        </p:nvSpPr>
        <p:spPr>
          <a:xfrm>
            <a:off x="428596" y="592933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Giovanni </a:t>
            </a:r>
            <a:r>
              <a:rPr lang="it-IT" sz="3600" dirty="0" err="1" smtClean="0"/>
              <a:t>Mangili</a:t>
            </a:r>
            <a:r>
              <a:rPr lang="it-IT" sz="3600" dirty="0" smtClean="0"/>
              <a:t> 1915 1982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214282" y="285728"/>
            <a:ext cx="1857388" cy="20002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" y="571480"/>
            <a:ext cx="9465605" cy="2188354"/>
          </a:xfrm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285720" y="3429000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Padre Martino Capelli 1912 1944, Fucilato A Marzabotto </a:t>
            </a: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>insieme </a:t>
            </a:r>
            <a:r>
              <a:rPr lang="it-IT" sz="4000" dirty="0" smtClean="0"/>
              <a:t>agli ostaggi</a:t>
            </a:r>
            <a:endParaRPr lang="it-IT" sz="4000" dirty="0"/>
          </a:p>
        </p:txBody>
      </p:sp>
      <p:sp>
        <p:nvSpPr>
          <p:cNvPr id="6" name="Rettangolo 5"/>
          <p:cNvSpPr/>
          <p:nvPr/>
        </p:nvSpPr>
        <p:spPr>
          <a:xfrm>
            <a:off x="0" y="714356"/>
            <a:ext cx="2000232" cy="1928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45.jpg"/>
          <p:cNvPicPr>
            <a:picLocks noGrp="1" noChangeAspect="1"/>
          </p:cNvPicPr>
          <p:nvPr>
            <p:ph idx="1"/>
          </p:nvPr>
        </p:nvPicPr>
        <p:blipFill>
          <a:blip r:embed="rId2"/>
          <a:srcRect b="3835"/>
          <a:stretch>
            <a:fillRect/>
          </a:stretch>
        </p:blipFill>
        <p:spPr>
          <a:xfrm>
            <a:off x="-285784" y="714356"/>
            <a:ext cx="9785023" cy="2143140"/>
          </a:xfrm>
          <a:effectLst>
            <a:reflection blurRad="6350" stA="50000" endA="300" endPos="900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357158" y="3429000"/>
            <a:ext cx="78581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/>
              <a:t>Padre Elia Comini 1910 1944, fucilato a Marzabotto</a:t>
            </a:r>
            <a:endParaRPr lang="it-IT" sz="4400" dirty="0"/>
          </a:p>
        </p:txBody>
      </p:sp>
      <p:sp>
        <p:nvSpPr>
          <p:cNvPr id="6" name="Rettangolo 5"/>
          <p:cNvSpPr/>
          <p:nvPr/>
        </p:nvSpPr>
        <p:spPr>
          <a:xfrm>
            <a:off x="0" y="928670"/>
            <a:ext cx="2000232" cy="1857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" y="2344826"/>
            <a:ext cx="9252000" cy="3413977"/>
          </a:xfrm>
          <a:effectLst>
            <a:reflection blurRad="6350" stA="50000" endA="295" endPos="92000" dist="1016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1000100" y="857232"/>
            <a:ext cx="6929486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/>
              <a:t>Agostino Vismara 1890 1967</a:t>
            </a:r>
            <a:endParaRPr lang="it-IT" sz="4400" dirty="0"/>
          </a:p>
        </p:txBody>
      </p:sp>
      <p:sp>
        <p:nvSpPr>
          <p:cNvPr id="6" name="Rettangolo 5"/>
          <p:cNvSpPr/>
          <p:nvPr/>
        </p:nvSpPr>
        <p:spPr>
          <a:xfrm>
            <a:off x="0" y="2357430"/>
            <a:ext cx="1857356" cy="2071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463446" y="-2865418"/>
            <a:ext cx="2160000" cy="9086894"/>
          </a:xfr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357158" y="3357562"/>
            <a:ext cx="8001056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/>
              <a:t>Agostino Vismara 1890-1967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214282" y="714356"/>
            <a:ext cx="2000264" cy="1928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715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8432" t="11996" r="12118" b="5927"/>
          <a:stretch>
            <a:fillRect/>
          </a:stretch>
        </p:blipFill>
        <p:spPr>
          <a:xfrm>
            <a:off x="-32" y="-27"/>
            <a:ext cx="4356000" cy="6863997"/>
          </a:xfrm>
          <a:effectLst>
            <a:outerShdw blurRad="317500" dist="38100" sx="111000" sy="111000" algn="l" rotWithShape="0">
              <a:prstClr val="black">
                <a:alpha val="40000"/>
              </a:prstClr>
            </a:outerShdw>
            <a:softEdge rad="127000"/>
          </a:effectLst>
        </p:spPr>
      </p:pic>
      <p:sp>
        <p:nvSpPr>
          <p:cNvPr id="5" name="CasellaDiTesto 4"/>
          <p:cNvSpPr txBox="1"/>
          <p:nvPr/>
        </p:nvSpPr>
        <p:spPr>
          <a:xfrm>
            <a:off x="4500562" y="928670"/>
            <a:ext cx="4357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Don Agostino Vismara</a:t>
            </a:r>
            <a:br>
              <a:rPr lang="it-IT" sz="3200" dirty="0" smtClean="0"/>
            </a:br>
            <a:r>
              <a:rPr lang="it-IT" sz="3200" dirty="0" smtClean="0"/>
              <a:t> reduce da </a:t>
            </a:r>
            <a:r>
              <a:rPr lang="it-IT" sz="3200" dirty="0" err="1" smtClean="0"/>
              <a:t>Dachau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2.jpg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rcRect r="10794"/>
          <a:stretch>
            <a:fillRect/>
          </a:stretch>
        </p:blipFill>
        <p:spPr>
          <a:xfrm>
            <a:off x="285720" y="0"/>
            <a:ext cx="7072362" cy="5554683"/>
          </a:xfrm>
          <a:effectLst>
            <a:glow rad="139700">
              <a:schemeClr val="accent5">
                <a:satMod val="175000"/>
                <a:alpha val="40000"/>
              </a:schemeClr>
            </a:glow>
            <a:outerShdw blurRad="317500" dist="38100" dir="2700000" sx="108000" sy="108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0" y="5500702"/>
            <a:ext cx="9144000" cy="1142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/>
              <a:t>a destra Don Moro con Don Primo </a:t>
            </a:r>
            <a:r>
              <a:rPr lang="it-IT" sz="3200" dirty="0" err="1" smtClean="0"/>
              <a:t>Mazzolari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40246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-10000"/>
          </a:blip>
          <a:srcRect t="2083" b="46875"/>
          <a:stretch>
            <a:fillRect/>
          </a:stretch>
        </p:blipFill>
        <p:spPr>
          <a:xfrm>
            <a:off x="8713" y="142852"/>
            <a:ext cx="9135288" cy="6357982"/>
          </a:xfr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  <a:scene3d>
            <a:camera prst="obliqueTop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278284" y="-3155133"/>
            <a:ext cx="2520000" cy="9219507"/>
          </a:xfrm>
          <a:effectLst>
            <a:reflection blurRad="6350" stA="50000" endA="300" endPos="90000" dist="508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428596" y="3143248"/>
            <a:ext cx="7929618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dirty="0" err="1" smtClean="0"/>
              <a:t>Bepo</a:t>
            </a:r>
            <a:r>
              <a:rPr lang="it-IT" sz="4000" dirty="0" smtClean="0"/>
              <a:t> </a:t>
            </a:r>
            <a:r>
              <a:rPr lang="it-IT" sz="4000" dirty="0" err="1" smtClean="0"/>
              <a:t>Vavassori</a:t>
            </a:r>
            <a:r>
              <a:rPr lang="it-IT" sz="4000" dirty="0" smtClean="0"/>
              <a:t> 1888 1975</a:t>
            </a:r>
            <a:endParaRPr lang="it-IT" sz="4000" dirty="0"/>
          </a:p>
        </p:txBody>
      </p:sp>
      <p:sp>
        <p:nvSpPr>
          <p:cNvPr id="6" name="Rettangolo 5"/>
          <p:cNvSpPr/>
          <p:nvPr/>
        </p:nvSpPr>
        <p:spPr>
          <a:xfrm>
            <a:off x="142844" y="428604"/>
            <a:ext cx="2000264" cy="2071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1579035" y="-1492792"/>
            <a:ext cx="5843081" cy="8858285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CasellaDiTesto 4"/>
          <p:cNvSpPr txBox="1"/>
          <p:nvPr/>
        </p:nvSpPr>
        <p:spPr>
          <a:xfrm>
            <a:off x="285720" y="5715016"/>
            <a:ext cx="7715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Mario Benigni 1914 - 1999</a:t>
            </a:r>
            <a:endParaRPr lang="it-IT" sz="3200" dirty="0"/>
          </a:p>
        </p:txBody>
      </p:sp>
      <p:sp>
        <p:nvSpPr>
          <p:cNvPr id="6" name="Rettangolo 5"/>
          <p:cNvSpPr/>
          <p:nvPr/>
        </p:nvSpPr>
        <p:spPr>
          <a:xfrm>
            <a:off x="71438" y="285728"/>
            <a:ext cx="2143108" cy="17145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1271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 contrast="30000"/>
          </a:blip>
          <a:srcRect l="39438" r="34580"/>
          <a:stretch>
            <a:fillRect/>
          </a:stretch>
        </p:blipFill>
        <p:spPr>
          <a:xfrm rot="16200000">
            <a:off x="3056251" y="-2270456"/>
            <a:ext cx="3240000" cy="9352501"/>
          </a:xfrm>
          <a:effectLst>
            <a:reflection blurRad="6350" stA="50000" endA="300" endPos="90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0" y="857232"/>
            <a:ext cx="2214546" cy="1928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571472" y="4500570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Piero </a:t>
            </a:r>
            <a:r>
              <a:rPr lang="it-IT" sz="3600" dirty="0" err="1" smtClean="0"/>
              <a:t>Arrigoni</a:t>
            </a:r>
            <a:r>
              <a:rPr lang="it-IT" sz="3600" dirty="0" smtClean="0"/>
              <a:t> 1914 - 2015 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6246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</p:txBody>
      </p:sp>
      <p:pic>
        <p:nvPicPr>
          <p:cNvPr id="15362" name="Picture 2" descr="F:\SCANNER\anpi\2011_07_03\2011_07_03\2011_07_03\IMG_0001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b="7311"/>
          <a:stretch>
            <a:fillRect/>
          </a:stretch>
        </p:blipFill>
        <p:spPr bwMode="auto">
          <a:xfrm>
            <a:off x="3592381" y="160900"/>
            <a:ext cx="5623089" cy="6339934"/>
          </a:xfrm>
          <a:prstGeom prst="rect">
            <a:avLst/>
          </a:prstGeom>
          <a:ln>
            <a:noFill/>
          </a:ln>
          <a:effectLst>
            <a:outerShdw blurRad="317500" dist="38100" dir="8100000" sx="108000" sy="108000" algn="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62469" name="CasellaDiTesto 4"/>
          <p:cNvSpPr txBox="1">
            <a:spLocks noChangeArrowheads="1"/>
          </p:cNvSpPr>
          <p:nvPr/>
        </p:nvSpPr>
        <p:spPr bwMode="auto">
          <a:xfrm>
            <a:off x="0" y="285728"/>
            <a:ext cx="38576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600" dirty="0">
                <a:latin typeface="Calibri" pitchFamily="34" charset="0"/>
              </a:rPr>
              <a:t>Don </a:t>
            </a:r>
            <a:r>
              <a:rPr lang="it-IT" sz="3600" dirty="0" smtClean="0">
                <a:latin typeface="Calibri" pitchFamily="34" charset="0"/>
              </a:rPr>
              <a:t>Piero </a:t>
            </a:r>
            <a:r>
              <a:rPr lang="it-IT" sz="3600" dirty="0" err="1" smtClean="0">
                <a:latin typeface="Calibri" pitchFamily="34" charset="0"/>
              </a:rPr>
              <a:t>Arrigoni</a:t>
            </a:r>
            <a:r>
              <a:rPr lang="it-IT" sz="3600" dirty="0">
                <a:latin typeface="Calibri" pitchFamily="34" charset="0"/>
              </a:rPr>
              <a:t>, parroco di </a:t>
            </a:r>
            <a:r>
              <a:rPr lang="it-IT" sz="3600" dirty="0" err="1">
                <a:latin typeface="Calibri" pitchFamily="34" charset="0"/>
              </a:rPr>
              <a:t>Morterone</a:t>
            </a:r>
            <a:endParaRPr lang="it-IT" sz="3600" dirty="0">
              <a:latin typeface="Calibri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4" name="Segnaposto contenuto 3" descr="IMG_0014.jpg"/>
          <p:cNvPicPr>
            <a:picLocks noGrp="1" noChangeAspect="1"/>
          </p:cNvPicPr>
          <p:nvPr>
            <p:ph idx="1"/>
          </p:nvPr>
        </p:nvPicPr>
        <p:blipFill>
          <a:blip r:embed="rId3">
            <a:lum bright="-10000" contrast="10000"/>
          </a:blip>
          <a:srcRect b="12533"/>
          <a:stretch>
            <a:fillRect/>
          </a:stretch>
        </p:blipFill>
        <p:spPr>
          <a:xfrm>
            <a:off x="-142908" y="-214338"/>
            <a:ext cx="4750198" cy="6265376"/>
          </a:xfrm>
          <a:effectLst>
            <a:outerShdw blurRad="317500" dist="38100" dir="2700000" sx="108000" sy="108000" algn="t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45060" name="CasellaDiTesto 4"/>
          <p:cNvSpPr txBox="1">
            <a:spLocks noChangeArrowheads="1"/>
          </p:cNvSpPr>
          <p:nvPr/>
        </p:nvSpPr>
        <p:spPr bwMode="auto">
          <a:xfrm>
            <a:off x="4572001" y="3143248"/>
            <a:ext cx="435768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dirty="0">
                <a:latin typeface="Calibri" pitchFamily="34" charset="0"/>
              </a:rPr>
              <a:t>Don Giovanni Battista </a:t>
            </a:r>
            <a:r>
              <a:rPr lang="it-IT" sz="3200" dirty="0" smtClean="0">
                <a:latin typeface="Calibri" pitchFamily="34" charset="0"/>
              </a:rPr>
              <a:t>Ceroni 1895 1953 parroco </a:t>
            </a:r>
            <a:r>
              <a:rPr lang="it-IT" sz="3200" dirty="0">
                <a:latin typeface="Calibri" pitchFamily="34" charset="0"/>
              </a:rPr>
              <a:t>di </a:t>
            </a:r>
            <a:r>
              <a:rPr lang="it-IT" sz="3200" dirty="0" err="1">
                <a:latin typeface="Calibri" pitchFamily="34" charset="0"/>
              </a:rPr>
              <a:t>Roncobello</a:t>
            </a:r>
            <a:r>
              <a:rPr lang="it-IT" sz="3200" dirty="0">
                <a:latin typeface="Calibri" pitchFamily="34" charset="0"/>
              </a:rPr>
              <a:t>,</a:t>
            </a:r>
            <a:br>
              <a:rPr lang="it-IT" sz="3200" dirty="0">
                <a:latin typeface="Calibri" pitchFamily="34" charset="0"/>
              </a:rPr>
            </a:br>
            <a:r>
              <a:rPr lang="it-IT" sz="3200" dirty="0">
                <a:latin typeface="Calibri" pitchFamily="34" charset="0"/>
              </a:rPr>
              <a:t> amico e protettore di partigiani</a:t>
            </a: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4" name="Segnaposto contenuto 3" descr="IMG_0004.jpg"/>
          <p:cNvPicPr>
            <a:picLocks noGrp="1" noChangeAspect="1"/>
          </p:cNvPicPr>
          <p:nvPr>
            <p:ph idx="1"/>
          </p:nvPr>
        </p:nvPicPr>
        <p:blipFill>
          <a:blip r:embed="rId3"/>
          <a:srcRect l="3515" t="3777" r="5097" b="11489"/>
          <a:stretch>
            <a:fillRect/>
          </a:stretch>
        </p:blipFill>
        <p:spPr>
          <a:xfrm>
            <a:off x="-71470" y="571480"/>
            <a:ext cx="5572132" cy="6411372"/>
          </a:xfrm>
          <a:effectLst>
            <a:outerShdw blurRad="317500" dist="38100" sx="108000" sy="108000" algn="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18436" name="CasellaDiTesto 4"/>
          <p:cNvSpPr txBox="1">
            <a:spLocks noChangeArrowheads="1"/>
          </p:cNvSpPr>
          <p:nvPr/>
        </p:nvSpPr>
        <p:spPr bwMode="auto">
          <a:xfrm>
            <a:off x="5357818" y="512746"/>
            <a:ext cx="40005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600" dirty="0">
                <a:latin typeface="Calibri" pitchFamily="34" charset="0"/>
              </a:rPr>
              <a:t>Don Valentino </a:t>
            </a:r>
            <a:r>
              <a:rPr lang="it-IT" sz="3600" dirty="0" err="1" smtClean="0">
                <a:latin typeface="Calibri" pitchFamily="34" charset="0"/>
              </a:rPr>
              <a:t>Ongaro</a:t>
            </a:r>
            <a:r>
              <a:rPr lang="it-IT" sz="3600" dirty="0">
                <a:latin typeface="Calibri" pitchFamily="34" charset="0"/>
              </a:rPr>
              <a:t> </a:t>
            </a:r>
            <a:r>
              <a:rPr lang="it-IT" sz="3600" dirty="0" smtClean="0">
                <a:latin typeface="Calibri" pitchFamily="34" charset="0"/>
              </a:rPr>
              <a:t/>
            </a:r>
            <a:br>
              <a:rPr lang="it-IT" sz="3600" dirty="0" smtClean="0">
                <a:latin typeface="Calibri" pitchFamily="34" charset="0"/>
              </a:rPr>
            </a:br>
            <a:r>
              <a:rPr lang="it-IT" sz="3600" dirty="0" smtClean="0">
                <a:latin typeface="Calibri" pitchFamily="34" charset="0"/>
              </a:rPr>
              <a:t>1912 - </a:t>
            </a:r>
            <a:r>
              <a:rPr lang="it-IT" sz="3600" dirty="0" smtClean="0">
                <a:latin typeface="Calibri" pitchFamily="34" charset="0"/>
              </a:rPr>
              <a:t> 2002 </a:t>
            </a:r>
            <a:r>
              <a:rPr lang="it-IT" sz="3600" dirty="0" smtClean="0">
                <a:latin typeface="Calibri" pitchFamily="34" charset="0"/>
              </a:rPr>
              <a:t>parroco </a:t>
            </a:r>
            <a:r>
              <a:rPr lang="it-IT" sz="3600" dirty="0">
                <a:latin typeface="Calibri" pitchFamily="34" charset="0"/>
              </a:rPr>
              <a:t>di </a:t>
            </a:r>
            <a:r>
              <a:rPr lang="it-IT" sz="3600" dirty="0" err="1" smtClean="0">
                <a:latin typeface="Calibri" pitchFamily="34" charset="0"/>
              </a:rPr>
              <a:t>Pizzino</a:t>
            </a:r>
            <a:r>
              <a:rPr lang="it-IT" sz="3600" dirty="0" smtClean="0">
                <a:latin typeface="Calibri" pitchFamily="34" charset="0"/>
              </a:rPr>
              <a:t> </a:t>
            </a:r>
            <a:r>
              <a:rPr lang="it-IT" sz="3600" dirty="0">
                <a:latin typeface="Calibri" pitchFamily="34" charset="0"/>
              </a:rPr>
              <a:t>amico e protettore </a:t>
            </a:r>
            <a:br>
              <a:rPr lang="it-IT" sz="3600" dirty="0">
                <a:latin typeface="Calibri" pitchFamily="34" charset="0"/>
              </a:rPr>
            </a:br>
            <a:r>
              <a:rPr lang="it-IT" sz="3600" dirty="0">
                <a:latin typeface="Calibri" pitchFamily="34" charset="0"/>
              </a:rPr>
              <a:t>dei partigiani</a:t>
            </a: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Nuovo documento 2019-03-23 16.46.12_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3137224"/>
            <a:ext cx="8861251" cy="307785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CasellaDiTesto 4"/>
          <p:cNvSpPr txBox="1"/>
          <p:nvPr/>
        </p:nvSpPr>
        <p:spPr>
          <a:xfrm>
            <a:off x="642910" y="1785926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Antonio Crippa 1899 1968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214282" y="4000504"/>
            <a:ext cx="1857388" cy="1857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" y="-71462"/>
            <a:ext cx="7588688" cy="592935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0" y="5786454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Alessandro </a:t>
            </a:r>
            <a:r>
              <a:rPr lang="it-IT" sz="3600" dirty="0" err="1" smtClean="0"/>
              <a:t>Brumana</a:t>
            </a:r>
            <a:r>
              <a:rPr lang="it-IT" sz="3600" dirty="0" smtClean="0"/>
              <a:t> 1900 1995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0" y="285728"/>
            <a:ext cx="1714480" cy="1857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521331" y="-2592825"/>
            <a:ext cx="4038379" cy="9509733"/>
          </a:xfr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214282" y="5072074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Alessandro </a:t>
            </a:r>
            <a:r>
              <a:rPr lang="it-IT" sz="3600" dirty="0" err="1" smtClean="0"/>
              <a:t>Ceresoli</a:t>
            </a:r>
            <a:r>
              <a:rPr lang="it-IT" sz="3600" dirty="0" smtClean="0"/>
              <a:t> 1895 1978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0" y="642918"/>
            <a:ext cx="1857356" cy="2071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IMG_20190325_1435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480" y="428604"/>
            <a:ext cx="6490759" cy="6340025"/>
          </a:xfrm>
          <a:prstGeom prst="trapezoid">
            <a:avLst>
              <a:gd name="adj" fmla="val 14224"/>
            </a:avLst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Nuovo documento 2019-03-23 16.46.12_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5786478" cy="6662562"/>
          </a:xfrm>
          <a:effectLst>
            <a:outerShdw blurRad="317500" dist="38100" dir="2700000" sx="108000" sy="108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6000760" y="142852"/>
            <a:ext cx="292895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15 maggio 1945 il comandante della 612^ Compagnia Op Aldo </a:t>
            </a:r>
            <a:r>
              <a:rPr lang="it-IT" sz="3600" dirty="0" err="1" smtClean="0"/>
              <a:t>Resmini</a:t>
            </a:r>
            <a:r>
              <a:rPr lang="it-IT" sz="3600" dirty="0" smtClean="0"/>
              <a:t>, al centro, è catturato da uomini della Brigata  XXIV Maggio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0013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30000"/>
          </a:blip>
          <a:srcRect l="4539" t="26471" r="1504" b="31617"/>
          <a:stretch>
            <a:fillRect/>
          </a:stretch>
        </p:blipFill>
        <p:spPr>
          <a:xfrm>
            <a:off x="142844" y="142852"/>
            <a:ext cx="8929718" cy="5311068"/>
          </a:xfr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IMG_20190325_1405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85794"/>
            <a:ext cx="6139032" cy="6089524"/>
          </a:xfrm>
          <a:effectLst>
            <a:outerShdw blurRad="317500" dist="38100" dir="18900000" sx="107000" sy="107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5286380" y="0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manganello   (1922)</a:t>
            </a:r>
            <a:endParaRPr lang="it-IT" sz="3200" b="1" dirty="0"/>
          </a:p>
        </p:txBody>
      </p:sp>
      <p:cxnSp>
        <p:nvCxnSpPr>
          <p:cNvPr id="7" name="Connettore 2 6"/>
          <p:cNvCxnSpPr/>
          <p:nvPr/>
        </p:nvCxnSpPr>
        <p:spPr>
          <a:xfrm rot="10800000" flipV="1">
            <a:off x="5929322" y="500042"/>
            <a:ext cx="1857388" cy="107157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0015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30000"/>
          </a:blip>
          <a:srcRect l="10120" t="13574" b="46966"/>
          <a:stretch>
            <a:fillRect/>
          </a:stretch>
        </p:blipFill>
        <p:spPr>
          <a:xfrm>
            <a:off x="-32" y="357166"/>
            <a:ext cx="9072000" cy="5310508"/>
          </a:xfrm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40138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 contrast="10000"/>
          </a:blip>
          <a:srcRect l="3015" t="4045" r="3841" b="32396"/>
          <a:stretch>
            <a:fillRect/>
          </a:stretch>
        </p:blipFill>
        <p:spPr>
          <a:xfrm>
            <a:off x="500034" y="104227"/>
            <a:ext cx="7358114" cy="6794829"/>
          </a:xfrm>
          <a:effectLst>
            <a:softEdge rad="127000"/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Nuovo documento 2019-03-23 16.46.12_23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9202" y="54024"/>
            <a:ext cx="5832000" cy="6780080"/>
          </a:xfrm>
          <a:effectLst>
            <a:outerShdw blurRad="317500" dist="38100" dir="10800000" sx="108000" sy="108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100" b="3392"/>
          <a:stretch>
            <a:fillRect/>
          </a:stretch>
        </p:blipFill>
        <p:spPr>
          <a:xfrm>
            <a:off x="1285852" y="-285775"/>
            <a:ext cx="6304022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0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052"/>
          <a:stretch>
            <a:fillRect/>
          </a:stretch>
        </p:blipFill>
        <p:spPr>
          <a:xfrm>
            <a:off x="2071670" y="-24"/>
            <a:ext cx="4564057" cy="578647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19_1519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8597" t="14833" r="29185" b="35220"/>
          <a:stretch>
            <a:fillRect/>
          </a:stretch>
        </p:blipFill>
        <p:spPr>
          <a:xfrm>
            <a:off x="3500420" y="-71462"/>
            <a:ext cx="5476086" cy="6984000"/>
          </a:xfrm>
          <a:effectLst>
            <a:outerShdw blurRad="317500" dist="38100" dir="10800000" sx="110000" sy="110000" algn="r" rotWithShape="0">
              <a:prstClr val="black">
                <a:alpha val="40000"/>
              </a:prstClr>
            </a:outerShd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IMG_20190325_15484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-142908" y="1500174"/>
            <a:ext cx="7105316" cy="3611826"/>
          </a:xfrm>
          <a:effectLst>
            <a:softEdge rad="317500"/>
          </a:effectLst>
        </p:spPr>
      </p:pic>
      <p:pic>
        <p:nvPicPr>
          <p:cNvPr id="5" name="Immagine 4" descr="IMG_20190325_1548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357430"/>
            <a:ext cx="6143636" cy="411227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CasellaDiTesto 5"/>
          <p:cNvSpPr txBox="1"/>
          <p:nvPr/>
        </p:nvSpPr>
        <p:spPr>
          <a:xfrm>
            <a:off x="357158" y="285728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Sacerdoti segnalati negli anni del Regime o avversi al fascismo prima del conflitto bellico</a:t>
            </a:r>
            <a:endParaRPr lang="it-IT" sz="32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00100" y="1571612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Alberti Matteo</a:t>
            </a:r>
            <a:endParaRPr lang="it-IT" sz="3200" dirty="0"/>
          </a:p>
        </p:txBody>
      </p:sp>
      <p:sp>
        <p:nvSpPr>
          <p:cNvPr id="9" name="Ovale 8"/>
          <p:cNvSpPr/>
          <p:nvPr/>
        </p:nvSpPr>
        <p:spPr>
          <a:xfrm>
            <a:off x="285720" y="2214554"/>
            <a:ext cx="142876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>
            <a:stCxn id="9" idx="6"/>
            <a:endCxn id="8" idx="1"/>
          </p:cNvCxnSpPr>
          <p:nvPr/>
        </p:nvCxnSpPr>
        <p:spPr>
          <a:xfrm flipV="1">
            <a:off x="428596" y="1864000"/>
            <a:ext cx="571504" cy="4577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786446" y="3857628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Teani</a:t>
            </a:r>
            <a:r>
              <a:rPr lang="it-IT" sz="3200" dirty="0" smtClean="0"/>
              <a:t> </a:t>
            </a:r>
            <a:r>
              <a:rPr lang="it-IT" sz="3200" dirty="0" err="1" smtClean="0"/>
              <a:t>Vigilio</a:t>
            </a:r>
            <a:r>
              <a:rPr lang="it-IT" sz="3200" dirty="0" smtClean="0"/>
              <a:t> </a:t>
            </a:r>
            <a:endParaRPr lang="it-IT" sz="3200" dirty="0"/>
          </a:p>
        </p:txBody>
      </p:sp>
      <p:sp>
        <p:nvSpPr>
          <p:cNvPr id="14" name="Ovale 13"/>
          <p:cNvSpPr/>
          <p:nvPr/>
        </p:nvSpPr>
        <p:spPr>
          <a:xfrm>
            <a:off x="6429388" y="4786322"/>
            <a:ext cx="35719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/>
          <p:cNvCxnSpPr/>
          <p:nvPr/>
        </p:nvCxnSpPr>
        <p:spPr>
          <a:xfrm rot="16200000" flipH="1">
            <a:off x="6179355" y="4464850"/>
            <a:ext cx="500069" cy="2857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e 11"/>
          <p:cNvSpPr/>
          <p:nvPr/>
        </p:nvSpPr>
        <p:spPr>
          <a:xfrm>
            <a:off x="285720" y="4143380"/>
            <a:ext cx="214314" cy="2143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7" name="Connettore 2 16"/>
          <p:cNvCxnSpPr>
            <a:stCxn id="12" idx="4"/>
          </p:cNvCxnSpPr>
          <p:nvPr/>
        </p:nvCxnSpPr>
        <p:spPr>
          <a:xfrm rot="16200000" flipH="1">
            <a:off x="232141" y="4518429"/>
            <a:ext cx="714380" cy="3929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14282" y="5072074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Carminati</a:t>
            </a:r>
            <a:r>
              <a:rPr lang="it-IT" sz="3200" dirty="0" smtClean="0"/>
              <a:t> Francesco</a:t>
            </a:r>
            <a:endParaRPr lang="it-IT" sz="3200" dirty="0"/>
          </a:p>
        </p:txBody>
      </p:sp>
      <p:sp>
        <p:nvSpPr>
          <p:cNvPr id="21" name="Ovale 20"/>
          <p:cNvSpPr/>
          <p:nvPr/>
        </p:nvSpPr>
        <p:spPr>
          <a:xfrm>
            <a:off x="3286116" y="5786454"/>
            <a:ext cx="285752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3" name="Connettore 2 22"/>
          <p:cNvCxnSpPr>
            <a:stCxn id="21" idx="4"/>
          </p:cNvCxnSpPr>
          <p:nvPr/>
        </p:nvCxnSpPr>
        <p:spPr>
          <a:xfrm rot="5400000">
            <a:off x="3214678" y="6143644"/>
            <a:ext cx="285752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2285984" y="6215082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Radici Giuseppe</a:t>
            </a:r>
            <a:endParaRPr lang="it-IT" sz="3200" dirty="0"/>
          </a:p>
        </p:txBody>
      </p:sp>
      <p:sp>
        <p:nvSpPr>
          <p:cNvPr id="25" name="Ovale 24"/>
          <p:cNvSpPr/>
          <p:nvPr/>
        </p:nvSpPr>
        <p:spPr>
          <a:xfrm>
            <a:off x="6429388" y="5715016"/>
            <a:ext cx="35719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7" name="Connettore 2 26"/>
          <p:cNvCxnSpPr>
            <a:stCxn id="25" idx="4"/>
          </p:cNvCxnSpPr>
          <p:nvPr/>
        </p:nvCxnSpPr>
        <p:spPr>
          <a:xfrm rot="5400000">
            <a:off x="6232933" y="5840034"/>
            <a:ext cx="285754" cy="464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643570" y="6215082"/>
            <a:ext cx="407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Valsecchi</a:t>
            </a:r>
            <a:r>
              <a:rPr lang="it-IT" sz="3200" dirty="0" smtClean="0"/>
              <a:t> Giuseppe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3" grpId="0"/>
      <p:bldP spid="14" grpId="0" animBg="1"/>
      <p:bldP spid="12" grpId="0" animBg="1"/>
      <p:bldP spid="18" grpId="0"/>
      <p:bldP spid="21" grpId="0" animBg="1"/>
      <p:bldP spid="24" grpId="0"/>
      <p:bldP spid="25" grpId="0" animBg="1"/>
      <p:bldP spid="2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magine 44" descr="IMG_20190329_1434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0988" y="-214338"/>
            <a:ext cx="4141672" cy="4973412"/>
          </a:xfrm>
          <a:prstGeom prst="rect">
            <a:avLst/>
          </a:prstGeom>
        </p:spPr>
      </p:pic>
      <p:pic>
        <p:nvPicPr>
          <p:cNvPr id="21" name="Immagine 20" descr="IMG_20190325_162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5862" y="3071810"/>
            <a:ext cx="2570650" cy="3500438"/>
          </a:xfrm>
          <a:prstGeom prst="rect">
            <a:avLst/>
          </a:prstGeom>
        </p:spPr>
      </p:pic>
      <p:pic>
        <p:nvPicPr>
          <p:cNvPr id="15" name="Segnaposto contenuto 14" descr="IMG_20190325_155217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5805" t="10417" b="7506"/>
          <a:stretch>
            <a:fillRect/>
          </a:stretch>
        </p:blipFill>
        <p:spPr>
          <a:xfrm>
            <a:off x="2231822" y="1071546"/>
            <a:ext cx="3197434" cy="3714776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7" name="Immagine 16" descr="IMG_20190325_155229.jpg"/>
          <p:cNvPicPr>
            <a:picLocks noChangeAspect="1"/>
          </p:cNvPicPr>
          <p:nvPr/>
        </p:nvPicPr>
        <p:blipFill>
          <a:blip r:embed="rId5" cstate="print"/>
          <a:srcRect l="5555" t="9375" r="4166" b="11458"/>
          <a:stretch>
            <a:fillRect/>
          </a:stretch>
        </p:blipFill>
        <p:spPr>
          <a:xfrm>
            <a:off x="571472" y="2357430"/>
            <a:ext cx="2928958" cy="4426958"/>
          </a:xfrm>
          <a:prstGeom prst="rect">
            <a:avLst/>
          </a:prstGeom>
        </p:spPr>
      </p:pic>
      <p:pic>
        <p:nvPicPr>
          <p:cNvPr id="16" name="Immagine 15" descr="IMG_20190325_155224.jpg"/>
          <p:cNvPicPr>
            <a:picLocks noChangeAspect="1"/>
          </p:cNvPicPr>
          <p:nvPr/>
        </p:nvPicPr>
        <p:blipFill>
          <a:blip r:embed="rId6" cstate="print"/>
          <a:srcRect t="13541" r="8333" b="5208"/>
          <a:stretch>
            <a:fillRect/>
          </a:stretch>
        </p:blipFill>
        <p:spPr>
          <a:xfrm>
            <a:off x="5308373" y="1928802"/>
            <a:ext cx="3264155" cy="3857652"/>
          </a:xfrm>
          <a:prstGeom prst="rect">
            <a:avLst/>
          </a:prstGeom>
        </p:spPr>
      </p:pic>
      <p:pic>
        <p:nvPicPr>
          <p:cNvPr id="19" name="Immagine 18" descr="IMG_20190325_1626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8" y="857232"/>
            <a:ext cx="4214810" cy="2714644"/>
          </a:xfrm>
          <a:prstGeom prst="rect">
            <a:avLst/>
          </a:prstGeom>
        </p:spPr>
      </p:pic>
      <p:pic>
        <p:nvPicPr>
          <p:cNvPr id="20" name="Immagine 19" descr="IMG_20190325_16262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43702" y="1500174"/>
            <a:ext cx="2477471" cy="3286148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214282" y="-142900"/>
            <a:ext cx="8143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>
                <a:solidFill>
                  <a:srgbClr val="FFFF00"/>
                </a:solidFill>
              </a:rPr>
              <a:t>Tra i Sacerdoti coinvolti in fatti resistenziali troviamo anche</a:t>
            </a:r>
            <a:r>
              <a:rPr lang="it-IT" sz="4000" dirty="0" smtClean="0"/>
              <a:t>:</a:t>
            </a:r>
            <a:endParaRPr lang="it-IT" sz="40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214282" y="2500306"/>
            <a:ext cx="214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152400" y="1058275"/>
            <a:ext cx="3633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Alberti Matteo</a:t>
            </a:r>
            <a:endParaRPr lang="it-IT" sz="3200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142876" y="2272721"/>
            <a:ext cx="3214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Astori Giovanni</a:t>
            </a:r>
            <a:endParaRPr lang="it-IT" sz="3200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2714612" y="292893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Bertocchi Andrea</a:t>
            </a:r>
            <a:endParaRPr lang="it-IT" sz="3200" dirty="0"/>
          </a:p>
        </p:txBody>
      </p:sp>
      <p:sp>
        <p:nvSpPr>
          <p:cNvPr id="30" name="Ovale 29"/>
          <p:cNvSpPr/>
          <p:nvPr/>
        </p:nvSpPr>
        <p:spPr>
          <a:xfrm>
            <a:off x="214282" y="1714488"/>
            <a:ext cx="142876" cy="2143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Ovale 30"/>
          <p:cNvSpPr/>
          <p:nvPr/>
        </p:nvSpPr>
        <p:spPr>
          <a:xfrm>
            <a:off x="214282" y="2786058"/>
            <a:ext cx="214314" cy="14287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Ovale 31"/>
          <p:cNvSpPr/>
          <p:nvPr/>
        </p:nvSpPr>
        <p:spPr>
          <a:xfrm>
            <a:off x="2500298" y="2857496"/>
            <a:ext cx="142876" cy="2143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Ovale 32"/>
          <p:cNvSpPr/>
          <p:nvPr/>
        </p:nvSpPr>
        <p:spPr>
          <a:xfrm>
            <a:off x="2214546" y="4214818"/>
            <a:ext cx="142876" cy="14287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CasellaDiTesto 33"/>
          <p:cNvSpPr txBox="1"/>
          <p:nvPr/>
        </p:nvSpPr>
        <p:spPr>
          <a:xfrm>
            <a:off x="2357422" y="4286256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Teani</a:t>
            </a:r>
            <a:r>
              <a:rPr lang="it-IT" sz="3200" dirty="0" smtClean="0"/>
              <a:t> </a:t>
            </a:r>
            <a:r>
              <a:rPr lang="it-IT" sz="3200" dirty="0" err="1" smtClean="0"/>
              <a:t>Vigilio</a:t>
            </a:r>
            <a:endParaRPr lang="it-IT" sz="3200" dirty="0"/>
          </a:p>
        </p:txBody>
      </p:sp>
      <p:sp>
        <p:nvSpPr>
          <p:cNvPr id="35" name="Ovale 34"/>
          <p:cNvSpPr/>
          <p:nvPr/>
        </p:nvSpPr>
        <p:spPr>
          <a:xfrm>
            <a:off x="6692281" y="3929066"/>
            <a:ext cx="285752" cy="285752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6143636" y="4143380"/>
            <a:ext cx="2857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Ziliotto</a:t>
            </a:r>
            <a:r>
              <a:rPr lang="it-IT" sz="3200" dirty="0" smtClean="0"/>
              <a:t> Battista</a:t>
            </a:r>
            <a:endParaRPr lang="it-IT" sz="3200" dirty="0"/>
          </a:p>
        </p:txBody>
      </p:sp>
      <p:sp>
        <p:nvSpPr>
          <p:cNvPr id="23" name="Ovale 22"/>
          <p:cNvSpPr/>
          <p:nvPr/>
        </p:nvSpPr>
        <p:spPr>
          <a:xfrm>
            <a:off x="214282" y="1928802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2 28"/>
          <p:cNvCxnSpPr/>
          <p:nvPr/>
        </p:nvCxnSpPr>
        <p:spPr>
          <a:xfrm flipV="1">
            <a:off x="428596" y="2000240"/>
            <a:ext cx="428628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785786" y="1500174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Alimonti</a:t>
            </a:r>
            <a:r>
              <a:rPr lang="it-IT" sz="3200" dirty="0" smtClean="0"/>
              <a:t> Angelo</a:t>
            </a:r>
            <a:endParaRPr lang="it-IT" sz="3200" dirty="0"/>
          </a:p>
        </p:txBody>
      </p:sp>
      <p:sp>
        <p:nvSpPr>
          <p:cNvPr id="39" name="Ovale 38"/>
          <p:cNvSpPr/>
          <p:nvPr/>
        </p:nvSpPr>
        <p:spPr>
          <a:xfrm>
            <a:off x="2214546" y="5572140"/>
            <a:ext cx="142876" cy="14287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CasellaDiTesto 39"/>
          <p:cNvSpPr txBox="1"/>
          <p:nvPr/>
        </p:nvSpPr>
        <p:spPr>
          <a:xfrm>
            <a:off x="0" y="5643578"/>
            <a:ext cx="4643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Valsecchi</a:t>
            </a:r>
            <a:r>
              <a:rPr lang="it-IT" sz="3200" dirty="0" smtClean="0"/>
              <a:t> Giovanni Battista</a:t>
            </a:r>
            <a:endParaRPr lang="it-IT" sz="3200" dirty="0"/>
          </a:p>
        </p:txBody>
      </p:sp>
      <p:sp>
        <p:nvSpPr>
          <p:cNvPr id="41" name="Ovale 40"/>
          <p:cNvSpPr/>
          <p:nvPr/>
        </p:nvSpPr>
        <p:spPr>
          <a:xfrm>
            <a:off x="500034" y="3571876"/>
            <a:ext cx="214314" cy="2143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0" y="3643314"/>
            <a:ext cx="34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Radici Giuseppe</a:t>
            </a:r>
            <a:endParaRPr lang="it-IT" sz="3200" dirty="0"/>
          </a:p>
        </p:txBody>
      </p:sp>
      <p:sp>
        <p:nvSpPr>
          <p:cNvPr id="46" name="Ovale 45"/>
          <p:cNvSpPr/>
          <p:nvPr/>
        </p:nvSpPr>
        <p:spPr>
          <a:xfrm>
            <a:off x="7786710" y="1285860"/>
            <a:ext cx="214314" cy="2143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CasellaDiTesto 46"/>
          <p:cNvSpPr txBox="1"/>
          <p:nvPr/>
        </p:nvSpPr>
        <p:spPr>
          <a:xfrm>
            <a:off x="5715040" y="1500174"/>
            <a:ext cx="3929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/>
              <a:t>Carminati</a:t>
            </a:r>
            <a:r>
              <a:rPr lang="it-IT" sz="3200" dirty="0" smtClean="0"/>
              <a:t> Francesco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/>
      <p:bldP spid="23" grpId="0" animBg="1"/>
      <p:bldP spid="37" grpId="0"/>
      <p:bldP spid="39" grpId="0" animBg="1"/>
      <p:bldP spid="40" grpId="0"/>
      <p:bldP spid="41" grpId="0" animBg="1"/>
      <p:bldP spid="42" grpId="0"/>
      <p:bldP spid="46" grpId="0" animBg="1"/>
      <p:bldP spid="4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5017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4098" name="Picture 2" descr="F:\SCANNER\anpi\2011_07_03\IMG_0004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b="5512"/>
          <a:stretch>
            <a:fillRect/>
          </a:stretch>
        </p:blipFill>
        <p:spPr bwMode="auto">
          <a:xfrm>
            <a:off x="4113657" y="142852"/>
            <a:ext cx="4958937" cy="6694290"/>
          </a:xfrm>
          <a:prstGeom prst="rect">
            <a:avLst/>
          </a:prstGeom>
          <a:ln>
            <a:noFill/>
          </a:ln>
          <a:effectLst>
            <a:outerShdw blurRad="317500" dist="38100" dir="10800000" sx="108000" sy="108000" algn="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50181" name="CasellaDiTesto 4"/>
          <p:cNvSpPr txBox="1">
            <a:spLocks noChangeArrowheads="1"/>
          </p:cNvSpPr>
          <p:nvPr/>
        </p:nvSpPr>
        <p:spPr bwMode="auto">
          <a:xfrm>
            <a:off x="0" y="357188"/>
            <a:ext cx="4357688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>
                <a:latin typeface="Calibri" pitchFamily="34" charset="0"/>
              </a:rPr>
              <a:t>Le vittime del rastrellamento di </a:t>
            </a:r>
            <a:r>
              <a:rPr lang="it-IT" sz="2400" dirty="0" err="1">
                <a:latin typeface="Calibri" pitchFamily="34" charset="0"/>
              </a:rPr>
              <a:t>Cornalba</a:t>
            </a:r>
            <a:r>
              <a:rPr lang="it-IT" sz="2400" dirty="0">
                <a:latin typeface="Calibri" pitchFamily="34" charset="0"/>
              </a:rPr>
              <a:t> del 25 novembre e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1 dicembre 1944.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dall’alto in basso: il comandante della “XXIV Maggio”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Giacomo </a:t>
            </a:r>
            <a:r>
              <a:rPr lang="it-IT" sz="2400" dirty="0" err="1">
                <a:latin typeface="Calibri" pitchFamily="34" charset="0"/>
              </a:rPr>
              <a:t>Tiragallo</a:t>
            </a:r>
            <a:r>
              <a:rPr lang="it-IT" sz="2400" dirty="0">
                <a:latin typeface="Calibri" pitchFamily="34" charset="0"/>
              </a:rPr>
              <a:t> “Ratti”,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Giuseppe  </a:t>
            </a:r>
            <a:r>
              <a:rPr lang="it-IT" sz="2400" dirty="0" err="1">
                <a:latin typeface="Calibri" pitchFamily="34" charset="0"/>
              </a:rPr>
              <a:t>Biava</a:t>
            </a:r>
            <a:r>
              <a:rPr lang="it-IT" sz="2400" dirty="0">
                <a:latin typeface="Calibri" pitchFamily="34" charset="0"/>
              </a:rPr>
              <a:t>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 err="1">
                <a:latin typeface="Calibri" pitchFamily="34" charset="0"/>
              </a:rPr>
              <a:t>Barnaba</a:t>
            </a:r>
            <a:r>
              <a:rPr lang="it-IT" sz="2400" dirty="0">
                <a:latin typeface="Calibri" pitchFamily="34" charset="0"/>
              </a:rPr>
              <a:t> Chiesa,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Luigi e Pietro Cornetti, 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Franco </a:t>
            </a:r>
            <a:r>
              <a:rPr lang="it-IT" sz="2400" dirty="0" err="1">
                <a:latin typeface="Calibri" pitchFamily="34" charset="0"/>
              </a:rPr>
              <a:t>Cortinovis</a:t>
            </a:r>
            <a:r>
              <a:rPr lang="it-IT" sz="2400" dirty="0">
                <a:latin typeface="Calibri" pitchFamily="34" charset="0"/>
              </a:rPr>
              <a:t> “Franchi”, Antonio Ferrai,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Celestino </a:t>
            </a:r>
            <a:r>
              <a:rPr lang="it-IT" sz="2400" dirty="0" err="1">
                <a:latin typeface="Calibri" pitchFamily="34" charset="0"/>
              </a:rPr>
              <a:t>Gervasoni</a:t>
            </a:r>
            <a:r>
              <a:rPr lang="it-IT" sz="2400" dirty="0">
                <a:latin typeface="Calibri" pitchFamily="34" charset="0"/>
              </a:rPr>
              <a:t>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Mario </a:t>
            </a:r>
            <a:r>
              <a:rPr lang="it-IT" sz="2400" dirty="0" err="1">
                <a:latin typeface="Calibri" pitchFamily="34" charset="0"/>
              </a:rPr>
              <a:t>Ghirlandetti</a:t>
            </a:r>
            <a:r>
              <a:rPr lang="it-IT" sz="2400" dirty="0">
                <a:latin typeface="Calibri" pitchFamily="34" charset="0"/>
              </a:rPr>
              <a:t>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Giuseppe </a:t>
            </a:r>
            <a:r>
              <a:rPr lang="it-IT" sz="2400" dirty="0" err="1">
                <a:latin typeface="Calibri" pitchFamily="34" charset="0"/>
              </a:rPr>
              <a:t>Maffi</a:t>
            </a:r>
            <a:r>
              <a:rPr lang="it-IT" sz="2400" dirty="0">
                <a:latin typeface="Calibri" pitchFamily="34" charset="0"/>
              </a:rPr>
              <a:t>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Giovanni Battista Mancuso, </a:t>
            </a:r>
            <a:br>
              <a:rPr lang="it-IT" sz="2400" dirty="0">
                <a:latin typeface="Calibri" pitchFamily="34" charset="0"/>
              </a:rPr>
            </a:br>
            <a:r>
              <a:rPr lang="it-IT" sz="2400" dirty="0">
                <a:latin typeface="Calibri" pitchFamily="34" charset="0"/>
              </a:rPr>
              <a:t>Callisto Sguazzi “Peter”</a:t>
            </a:r>
          </a:p>
        </p:txBody>
      </p:sp>
      <p:sp>
        <p:nvSpPr>
          <p:cNvPr id="6" name="Rettangolo 5"/>
          <p:cNvSpPr/>
          <p:nvPr/>
        </p:nvSpPr>
        <p:spPr>
          <a:xfrm>
            <a:off x="4071934" y="5143512"/>
            <a:ext cx="1714512" cy="1714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4 7"/>
          <p:cNvCxnSpPr>
            <a:endCxn id="6" idx="1"/>
          </p:cNvCxnSpPr>
          <p:nvPr/>
        </p:nvCxnSpPr>
        <p:spPr>
          <a:xfrm>
            <a:off x="2143108" y="5357826"/>
            <a:ext cx="1928826" cy="642930"/>
          </a:xfrm>
          <a:prstGeom prst="bentConnector3">
            <a:avLst>
              <a:gd name="adj1" fmla="val 77767"/>
            </a:avLst>
          </a:prstGeom>
          <a:ln w="2857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immagine libro prete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6123"/>
            <a:ext cx="7195659" cy="6572272"/>
          </a:xfrm>
          <a:effectLst>
            <a:outerShdw blurRad="558800" dist="38100" dir="2700000" sx="105000" sy="105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4299</TotalTime>
  <Words>369</Words>
  <Application>Microsoft Office PowerPoint</Application>
  <PresentationFormat>Presentazione su schermo (4:3)</PresentationFormat>
  <Paragraphs>74</Paragraphs>
  <Slides>68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68</vt:i4>
      </vt:variant>
    </vt:vector>
  </HeadingPairs>
  <TitlesOfParts>
    <vt:vector size="69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 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walter torioni</dc:creator>
  <cp:lastModifiedBy>walter torioni</cp:lastModifiedBy>
  <cp:revision>115</cp:revision>
  <dcterms:created xsi:type="dcterms:W3CDTF">2019-03-23T18:04:47Z</dcterms:created>
  <dcterms:modified xsi:type="dcterms:W3CDTF">2019-03-31T06:13:20Z</dcterms:modified>
</cp:coreProperties>
</file>